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330" r:id="rId3"/>
    <p:sldId id="331" r:id="rId4"/>
    <p:sldId id="335" r:id="rId5"/>
    <p:sldId id="257" r:id="rId6"/>
    <p:sldId id="333" r:id="rId7"/>
    <p:sldId id="334" r:id="rId8"/>
    <p:sldId id="338" r:id="rId9"/>
    <p:sldId id="262" r:id="rId10"/>
    <p:sldId id="264" r:id="rId11"/>
    <p:sldId id="263" r:id="rId12"/>
    <p:sldId id="258" r:id="rId13"/>
    <p:sldId id="265" r:id="rId14"/>
    <p:sldId id="266" r:id="rId15"/>
    <p:sldId id="339" r:id="rId16"/>
    <p:sldId id="273" r:id="rId17"/>
    <p:sldId id="340" r:id="rId18"/>
    <p:sldId id="336" r:id="rId19"/>
    <p:sldId id="32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5C1FD28-67AC-4546-9432-FD257D3A23C3}">
          <p14:sldIdLst>
            <p14:sldId id="256"/>
            <p14:sldId id="330"/>
            <p14:sldId id="331"/>
            <p14:sldId id="335"/>
            <p14:sldId id="257"/>
            <p14:sldId id="333"/>
            <p14:sldId id="334"/>
            <p14:sldId id="338"/>
            <p14:sldId id="262"/>
            <p14:sldId id="264"/>
            <p14:sldId id="263"/>
            <p14:sldId id="258"/>
            <p14:sldId id="265"/>
            <p14:sldId id="266"/>
            <p14:sldId id="339"/>
            <p14:sldId id="273"/>
            <p14:sldId id="340"/>
            <p14:sldId id="336"/>
            <p14:sldId id="32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1D7450-27A8-4E00-B36E-D9CE4A0A2C8F}" type="datetimeFigureOut">
              <a:rPr lang="uk-UA" smtClean="0"/>
              <a:t>26.05.2015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88F35-7E6E-49CC-8577-D052F64711F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5750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CAAF32DD-C4F9-4AFF-807B-9CE8B4F771E0}" type="slidenum">
              <a:rPr lang="ru-RU" smtClean="0"/>
              <a:pPr eaLnBrk="1" hangingPunct="1"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848872" cy="5040560"/>
          </a:xfrm>
        </p:spPr>
        <p:txBody>
          <a:bodyPr>
            <a:normAutofit fontScale="90000"/>
          </a:bodyPr>
          <a:lstStyle/>
          <a:p>
            <a:r>
              <a:rPr lang="uk-UA" sz="1000" b="1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uk-UA" sz="1000" b="1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1000" b="1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uk-UA" sz="1000" b="1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1000" b="1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uk-UA" sz="1000" b="1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1000" b="1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uk-UA" sz="1000" b="1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1000" b="1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uk-UA" sz="1000" b="1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6700" b="1" i="1" smtClean="0">
                <a:solidFill>
                  <a:schemeClr val="accent4">
                    <a:lumMod val="50000"/>
                  </a:schemeClr>
                </a:solidFill>
              </a:rPr>
              <a:t>Основні принципи доказування у змагальній системі</a:t>
            </a:r>
            <a:r>
              <a:rPr lang="uk-UA" sz="7200" b="1" i="1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uk-UA" sz="7200" b="1" i="1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1000" b="1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uk-UA" sz="1000" b="1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1000" b="1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uk-UA" sz="1000" b="1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2000" b="1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uk-UA" sz="2000" b="1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mtClean="0">
                <a:solidFill>
                  <a:schemeClr val="accent4">
                    <a:lumMod val="50000"/>
                  </a:schemeClr>
                </a:solidFill>
              </a:rPr>
              <a:t>Шаповалова О.А., суддя Верховного Суду України у відставці, викладач НШСУ, к.ю.н.</a:t>
            </a:r>
            <a:br>
              <a:rPr lang="uk-UA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7200" b="1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uk-UA" sz="7200" b="1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07382"/>
            <a:ext cx="1080120" cy="1096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19709"/>
            <a:ext cx="1653108" cy="1070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104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8313" y="404813"/>
            <a:ext cx="8218487" cy="6048375"/>
          </a:xfrm>
        </p:spPr>
        <p:txBody>
          <a:bodyPr rtlCol="0">
            <a:normAutofit fontScale="850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42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uk-UA" sz="4200" b="1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утність принципу змагальності у кримінальному процесі зводиться до наступного: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uk-UA" sz="1300" b="1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»"/>
              <a:defRPr/>
            </a:pPr>
            <a:r>
              <a:rPr lang="uk-UA" sz="3200" smtClean="0"/>
              <a:t>1</a:t>
            </a:r>
            <a:r>
              <a:rPr lang="uk-UA" sz="3200"/>
              <a:t>) </a:t>
            </a:r>
            <a:r>
              <a:rPr lang="uk-UA" sz="3200" smtClean="0"/>
              <a:t>чітко розмежовуються функції </a:t>
            </a:r>
            <a:r>
              <a:rPr lang="uk-UA" sz="3200"/>
              <a:t>обвинува­чення, захисту </a:t>
            </a:r>
            <a:r>
              <a:rPr lang="uk-UA" sz="3200" smtClean="0"/>
              <a:t>та </a:t>
            </a:r>
            <a:r>
              <a:rPr lang="uk-UA" sz="3200"/>
              <a:t>вирішення справи;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»"/>
              <a:defRPr/>
            </a:pPr>
            <a:r>
              <a:rPr lang="uk-UA" sz="3200"/>
              <a:t>2) </a:t>
            </a:r>
            <a:r>
              <a:rPr lang="uk-UA" sz="3200" smtClean="0"/>
              <a:t>суб'єкти процесу наділені правом </a:t>
            </a:r>
            <a:r>
              <a:rPr lang="uk-UA" sz="3200"/>
              <a:t>відстоювати свої інтереси шляхом змагання між собою;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»"/>
              <a:defRPr/>
            </a:pPr>
            <a:r>
              <a:rPr lang="uk-UA" sz="3200"/>
              <a:t>3) </a:t>
            </a:r>
            <a:r>
              <a:rPr lang="uk-UA" sz="3200" smtClean="0"/>
              <a:t>забезпечується рівність </a:t>
            </a:r>
            <a:r>
              <a:rPr lang="uk-UA" sz="3200"/>
              <a:t>процесуально-правових можливостей сторін обвинувачення і захисту;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»"/>
              <a:defRPr/>
            </a:pPr>
            <a:r>
              <a:rPr lang="uk-UA" sz="3200"/>
              <a:t>4) </a:t>
            </a:r>
            <a:r>
              <a:rPr lang="uk-UA" sz="3200" b="1" smtClean="0"/>
              <a:t>суд </a:t>
            </a:r>
            <a:r>
              <a:rPr lang="uk-UA" sz="3200" b="1"/>
              <a:t>у </a:t>
            </a:r>
            <a:r>
              <a:rPr lang="uk-UA" sz="3200" b="1" smtClean="0"/>
              <a:t>процесі грає особливу роль </a:t>
            </a:r>
            <a:r>
              <a:rPr lang="uk-UA" sz="3200" b="1"/>
              <a:t>як </a:t>
            </a:r>
            <a:r>
              <a:rPr lang="uk-UA" sz="3200" b="1" smtClean="0"/>
              <a:t>незалежний та неупереджений суб'єкт. </a:t>
            </a:r>
            <a:r>
              <a:rPr lang="uk-UA" sz="3200"/>
              <a:t>Суд не може перебирати на себе ні функцію захисту, ні </a:t>
            </a:r>
            <a:r>
              <a:rPr lang="uk-UA" sz="3200" smtClean="0"/>
              <a:t>функцію обвинувачен­ня</a:t>
            </a:r>
            <a:r>
              <a:rPr lang="uk-UA" sz="3200"/>
              <a:t>, так само як і жодна </a:t>
            </a:r>
            <a:r>
              <a:rPr lang="uk-UA" sz="3200" smtClean="0"/>
              <a:t>із </a:t>
            </a:r>
            <a:r>
              <a:rPr lang="uk-UA" sz="3200"/>
              <a:t>сторін не може виконувати функції суду</a:t>
            </a:r>
            <a:r>
              <a:rPr lang="uk-UA" sz="3200" smtClean="0"/>
              <a:t>.</a:t>
            </a:r>
            <a:endParaRPr lang="uk-UA" sz="3200"/>
          </a:p>
        </p:txBody>
      </p:sp>
    </p:spTree>
    <p:extLst>
      <p:ext uri="{BB962C8B-B14F-4D97-AF65-F5344CB8AC3E}">
        <p14:creationId xmlns:p14="http://schemas.microsoft.com/office/powerpoint/2010/main" val="84540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750" y="685800"/>
            <a:ext cx="8208963" cy="5480050"/>
          </a:xfrm>
        </p:spPr>
        <p:txBody>
          <a:bodyPr rtlCol="0">
            <a:normAutofit fontScale="925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Отже, у змагальному процесі: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/>
              <a:t>а</a:t>
            </a:r>
            <a:r>
              <a:rPr lang="ru-RU" sz="4000" smtClean="0"/>
              <a:t>ктивно діють суб'єкти змагання – сторона обвинувачення і сторона захисту.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smtClean="0"/>
              <a:t>Суд </a:t>
            </a:r>
            <a:r>
              <a:rPr lang="ru-RU" sz="4000" b="1" smtClean="0"/>
              <a:t>переважно створює </a:t>
            </a:r>
            <a:r>
              <a:rPr lang="ru-RU" sz="4000" b="1"/>
              <a:t>сторонам умови</a:t>
            </a:r>
            <a:r>
              <a:rPr lang="ru-RU" sz="4000"/>
              <a:t> для всебічного </a:t>
            </a:r>
            <a:r>
              <a:rPr lang="ru-RU" sz="4000" smtClean="0"/>
              <a:t>та </a:t>
            </a:r>
            <a:r>
              <a:rPr lang="ru-RU" sz="4000"/>
              <a:t>повного дослідження обставин </a:t>
            </a:r>
            <a:r>
              <a:rPr lang="ru-RU" sz="4000" smtClean="0"/>
              <a:t>справи. </a:t>
            </a:r>
          </a:p>
        </p:txBody>
      </p:sp>
    </p:spTree>
    <p:extLst>
      <p:ext uri="{BB962C8B-B14F-4D97-AF65-F5344CB8AC3E}">
        <p14:creationId xmlns:p14="http://schemas.microsoft.com/office/powerpoint/2010/main" val="361683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640960" cy="633670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4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Дуже важливо:</a:t>
            </a:r>
          </a:p>
          <a:p>
            <a:pPr>
              <a:buFont typeface="Wingdings" pitchFamily="2" charset="2"/>
              <a:buChar char="v"/>
            </a:pPr>
            <a:r>
              <a:rPr lang="uk-UA" sz="3600" smtClean="0"/>
              <a:t>КПК 2012 року не покладає на суд обов</a:t>
            </a:r>
            <a:r>
              <a:rPr lang="en-US" sz="3600" smtClean="0"/>
              <a:t>’</a:t>
            </a:r>
            <a:r>
              <a:rPr lang="uk-UA" sz="3600" smtClean="0"/>
              <a:t>язок встановлення  об</a:t>
            </a:r>
            <a:r>
              <a:rPr lang="en-US" sz="3600" smtClean="0"/>
              <a:t>’</a:t>
            </a:r>
            <a:r>
              <a:rPr lang="uk-UA" sz="3600" smtClean="0"/>
              <a:t>єктивної  істини  по справі.</a:t>
            </a:r>
          </a:p>
          <a:p>
            <a:pPr>
              <a:buFont typeface="Wingdings" pitchFamily="2" charset="2"/>
              <a:buChar char="v"/>
            </a:pPr>
            <a:r>
              <a:rPr lang="uk-UA" sz="3600"/>
              <a:t>Ц</a:t>
            </a:r>
            <a:r>
              <a:rPr lang="uk-UA" sz="3600" smtClean="0"/>
              <a:t>е означає, що суд не зобов</a:t>
            </a:r>
            <a:r>
              <a:rPr lang="en-US" sz="3600" smtClean="0"/>
              <a:t>’</a:t>
            </a:r>
            <a:r>
              <a:rPr lang="uk-UA" sz="3600" smtClean="0"/>
              <a:t>язаний самостійно відшукувати докази та будь-якою ціною встановлювати винуватість особи.</a:t>
            </a:r>
          </a:p>
          <a:p>
            <a:pPr>
              <a:buFont typeface="Wingdings" pitchFamily="2" charset="2"/>
              <a:buChar char="v"/>
            </a:pPr>
            <a:r>
              <a:rPr lang="uk-UA" sz="3600" smtClean="0"/>
              <a:t>Саме завдяки цьому суд перетворюється в незалежного арбітра.</a:t>
            </a:r>
          </a:p>
          <a:p>
            <a:pPr>
              <a:buFont typeface="Wingdings" pitchFamily="2" charset="2"/>
              <a:buChar char="v"/>
            </a:pPr>
            <a:endParaRPr lang="uk-UA" sz="3600"/>
          </a:p>
        </p:txBody>
      </p:sp>
    </p:spTree>
    <p:extLst>
      <p:ext uri="{BB962C8B-B14F-4D97-AF65-F5344CB8AC3E}">
        <p14:creationId xmlns:p14="http://schemas.microsoft.com/office/powerpoint/2010/main" val="84539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251521" y="188912"/>
            <a:ext cx="8641654" cy="2448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Збирання </a:t>
            </a:r>
            <a:r>
              <a:rPr lang="uk-UA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доказів </a:t>
            </a:r>
            <a:r>
              <a:rPr lang="uk-UA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uk-UA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ітко регламентоване </a:t>
            </a:r>
            <a:r>
              <a:rPr lang="uk-UA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 КПК (ст</a:t>
            </a:r>
            <a:r>
              <a:rPr lang="uk-UA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93 КПК)</a:t>
            </a:r>
            <a:endParaRPr lang="ru-RU" sz="4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5" name="Объект 2"/>
          <p:cNvSpPr>
            <a:spLocks noGrp="1"/>
          </p:cNvSpPr>
          <p:nvPr>
            <p:ph sz="quarter" idx="1"/>
          </p:nvPr>
        </p:nvSpPr>
        <p:spPr>
          <a:xfrm>
            <a:off x="323528" y="2780928"/>
            <a:ext cx="8496944" cy="3960440"/>
          </a:xfrm>
        </p:spPr>
        <p:txBody>
          <a:bodyPr>
            <a:normAutofit/>
          </a:bodyPr>
          <a:lstStyle/>
          <a:p>
            <a:pPr marL="109537" indent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uk-UA" sz="4400" smtClean="0"/>
              <a:t>Збирання доказів здійснюється </a:t>
            </a:r>
            <a:r>
              <a:rPr lang="uk-UA" sz="4400" b="1" smtClean="0"/>
              <a:t>сторонами</a:t>
            </a:r>
            <a:r>
              <a:rPr lang="uk-UA" sz="4400"/>
              <a:t> </a:t>
            </a:r>
            <a:r>
              <a:rPr lang="uk-UA" sz="4400" smtClean="0"/>
              <a:t>кримінального провадження, потерпілим у порядку, передбаченому цим Кодексом.</a:t>
            </a:r>
            <a:endParaRPr lang="ru-RU" sz="4400" smtClean="0"/>
          </a:p>
          <a:p>
            <a:pPr marL="109537" indent="0" algn="just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ru-RU" sz="4400" dirty="0" smtClean="0"/>
          </a:p>
        </p:txBody>
      </p:sp>
    </p:spTree>
    <p:extLst>
      <p:ext uri="{BB962C8B-B14F-4D97-AF65-F5344CB8AC3E}">
        <p14:creationId xmlns:p14="http://schemas.microsoft.com/office/powerpoint/2010/main" val="356230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itle 2"/>
          <p:cNvSpPr>
            <a:spLocks noGrp="1"/>
          </p:cNvSpPr>
          <p:nvPr>
            <p:ph type="title"/>
          </p:nvPr>
        </p:nvSpPr>
        <p:spPr>
          <a:xfrm>
            <a:off x="179512" y="404813"/>
            <a:ext cx="8496176" cy="1223987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uk-UA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Безпосередність отримання доказів</a:t>
            </a: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 rot="5400000">
            <a:off x="6989763" y="3736975"/>
            <a:ext cx="3200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fld id="{108BF02B-4C34-48DE-88CE-18A994FFE4B6}" type="slidenum">
              <a:rPr lang="en-US" sz="1200" b="0" smtClean="0">
                <a:solidFill>
                  <a:srgbClr val="FEFEFE"/>
                </a:solidFill>
                <a:cs typeface="Arial" pitchFamily="34" charset="0"/>
              </a:rPr>
              <a:pPr algn="l" eaLnBrk="1" hangingPunct="1"/>
              <a:t>14</a:t>
            </a:fld>
            <a:endParaRPr lang="en-US" sz="1200" b="0" smtClean="0">
              <a:solidFill>
                <a:srgbClr val="FEFEFE"/>
              </a:solidFill>
              <a:cs typeface="Arial" pitchFamily="34" charset="0"/>
            </a:endParaRPr>
          </a:p>
        </p:txBody>
      </p:sp>
      <p:sp>
        <p:nvSpPr>
          <p:cNvPr id="22530" name="Content Placeholder 1"/>
          <p:cNvSpPr>
            <a:spLocks noGrp="1"/>
          </p:cNvSpPr>
          <p:nvPr>
            <p:ph sz="quarter" idx="1"/>
          </p:nvPr>
        </p:nvSpPr>
        <p:spPr>
          <a:xfrm>
            <a:off x="395288" y="1557338"/>
            <a:ext cx="8280400" cy="5040312"/>
          </a:xfrm>
        </p:spPr>
        <p:txBody>
          <a:bodyPr>
            <a:normAutofit/>
          </a:bodyPr>
          <a:lstStyle/>
          <a:p>
            <a:pPr marL="109537" indent="0">
              <a:buNone/>
            </a:pPr>
            <a:endParaRPr lang="uk-UA" sz="800" b="1" u="sng" smtClean="0"/>
          </a:p>
          <a:p>
            <a:pPr marL="365125" indent="-255588">
              <a:buFont typeface="Wingdings 3" pitchFamily="18" charset="2"/>
              <a:buChar char=""/>
            </a:pPr>
            <a:r>
              <a:rPr lang="uk-UA" sz="2700" b="1" u="sng" smtClean="0"/>
              <a:t>Стаття</a:t>
            </a:r>
            <a:r>
              <a:rPr lang="en-US" sz="2700" b="1" u="sng" smtClean="0"/>
              <a:t> 95</a:t>
            </a:r>
            <a:r>
              <a:rPr lang="uk-UA" sz="2700" b="1" u="sng" smtClean="0"/>
              <a:t>, ч. </a:t>
            </a:r>
            <a:r>
              <a:rPr lang="en-US" sz="2700" b="1" u="sng" smtClean="0"/>
              <a:t>4</a:t>
            </a:r>
            <a:r>
              <a:rPr lang="uk-UA" sz="2700" b="1" u="sng" smtClean="0"/>
              <a:t> </a:t>
            </a:r>
            <a:r>
              <a:rPr lang="en-US" sz="2700" b="1" smtClean="0"/>
              <a:t>:</a:t>
            </a:r>
            <a:r>
              <a:rPr lang="en-US" sz="2700" smtClean="0"/>
              <a:t> </a:t>
            </a:r>
            <a:r>
              <a:rPr lang="uk-UA" sz="2700" smtClean="0"/>
              <a:t> </a:t>
            </a:r>
            <a:r>
              <a:rPr lang="en-US" sz="2700" smtClean="0"/>
              <a:t>“</a:t>
            </a:r>
            <a:r>
              <a:rPr lang="ru-RU" sz="2700" smtClean="0"/>
              <a:t>Суд може обґрунтовувати свої висновки лише на показаннях, які він </a:t>
            </a:r>
            <a:r>
              <a:rPr lang="ru-RU" sz="2700" b="1" smtClean="0"/>
              <a:t>безпосередньо сприймав під час судового засідання </a:t>
            </a:r>
            <a:r>
              <a:rPr lang="ru-RU" sz="2700" smtClean="0"/>
              <a:t>…Суд </a:t>
            </a:r>
            <a:r>
              <a:rPr lang="ru-RU" sz="2700" b="1" i="1" smtClean="0"/>
              <a:t>не вправі </a:t>
            </a:r>
            <a:r>
              <a:rPr lang="ru-RU" sz="2700" smtClean="0"/>
              <a:t>обґрунтовувати судові рішення показаннями, наданими слідчому, прокурору, або посилатися на них</a:t>
            </a:r>
            <a:r>
              <a:rPr lang="en-US" sz="2700" smtClean="0"/>
              <a:t>”</a:t>
            </a:r>
            <a:r>
              <a:rPr lang="ru-RU" sz="2700" smtClean="0"/>
              <a:t>.</a:t>
            </a:r>
            <a:endParaRPr lang="uk-UA" sz="2700" smtClean="0"/>
          </a:p>
          <a:p>
            <a:pPr marL="365125" indent="-255588">
              <a:buFont typeface="Wingdings 3" pitchFamily="18" charset="2"/>
              <a:buChar char=""/>
            </a:pPr>
            <a:r>
              <a:rPr lang="uk-UA" sz="2700" smtClean="0"/>
              <a:t>Це означає неможливість використання  як доказів зізнань обвинуваченого, показань свідків, наданих слідчому або прокурору під час розслідування</a:t>
            </a:r>
            <a:r>
              <a:rPr lang="en-US" sz="2700" smtClean="0"/>
              <a:t>.</a:t>
            </a:r>
            <a:endParaRPr lang="uk-UA" sz="2700" smtClean="0"/>
          </a:p>
        </p:txBody>
      </p:sp>
    </p:spTree>
    <p:extLst>
      <p:ext uri="{BB962C8B-B14F-4D97-AF65-F5344CB8AC3E}">
        <p14:creationId xmlns:p14="http://schemas.microsoft.com/office/powerpoint/2010/main" val="381531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251520" y="332656"/>
            <a:ext cx="8568952" cy="612068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uk-UA" sz="51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Отже, весь процес доказування здійснюється безпосередньо під час розгляду справи в суді</a:t>
            </a:r>
          </a:p>
          <a:p>
            <a:r>
              <a:rPr lang="uk-UA" sz="4900" smtClean="0"/>
              <a:t>Суду слід покладатись лише на ті докази, які будуть надані </a:t>
            </a:r>
            <a:r>
              <a:rPr lang="uk-UA" sz="4900" b="1" smtClean="0"/>
              <a:t>безпосередньо</a:t>
            </a:r>
            <a:r>
              <a:rPr lang="uk-UA" sz="4900" smtClean="0"/>
              <a:t> у судовому засіданні. Саме під впливом цих доказів повинна формуватись його думка щодо винуватості чи невинуватості особи.</a:t>
            </a:r>
          </a:p>
          <a:p>
            <a:r>
              <a:rPr lang="uk-UA" sz="4900" smtClean="0"/>
              <a:t>Справа ЄСПЛ «Жуковський проти України».</a:t>
            </a:r>
          </a:p>
          <a:p>
            <a:endParaRPr lang="uk-UA" sz="4900" b="1"/>
          </a:p>
        </p:txBody>
      </p:sp>
    </p:spTree>
    <p:extLst>
      <p:ext uri="{BB962C8B-B14F-4D97-AF65-F5344CB8AC3E}">
        <p14:creationId xmlns:p14="http://schemas.microsoft.com/office/powerpoint/2010/main" val="386774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260649"/>
            <a:ext cx="8424937" cy="115212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Презумпція невинуватості та забезпечення доведеності вини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997532E5-0C87-474C-A374-4DC18031C7F8}" type="slidenum">
              <a:rPr lang="en-US" smtClean="0">
                <a:solidFill>
                  <a:srgbClr val="FEFEFE"/>
                </a:solidFill>
                <a:cs typeface="Arial" pitchFamily="34" charset="0"/>
              </a:rPr>
              <a:pPr eaLnBrk="1" hangingPunct="1"/>
              <a:t>16</a:t>
            </a:fld>
            <a:endParaRPr lang="en-US" smtClean="0">
              <a:solidFill>
                <a:srgbClr val="FEFEFE"/>
              </a:solidFill>
              <a:cs typeface="Arial" pitchFamily="34" charset="0"/>
            </a:endParaRPr>
          </a:p>
        </p:txBody>
      </p:sp>
      <p:sp>
        <p:nvSpPr>
          <p:cNvPr id="15362" name="Content Placeholder 1"/>
          <p:cNvSpPr>
            <a:spLocks noGrp="1"/>
          </p:cNvSpPr>
          <p:nvPr>
            <p:ph sz="quarter" idx="1"/>
          </p:nvPr>
        </p:nvSpPr>
        <p:spPr>
          <a:xfrm>
            <a:off x="251520" y="1844824"/>
            <a:ext cx="8712968" cy="4752528"/>
          </a:xfrm>
        </p:spPr>
        <p:txBody>
          <a:bodyPr>
            <a:noAutofit/>
          </a:bodyPr>
          <a:lstStyle/>
          <a:p>
            <a:pPr marL="365125" indent="-255588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uk-UA" sz="3000" b="1" u="sng" smtClean="0">
                <a:latin typeface="Times New Roman" pitchFamily="18" charset="0"/>
                <a:cs typeface="Times New Roman" pitchFamily="18" charset="0"/>
              </a:rPr>
              <a:t>Ч. 2 статті</a:t>
            </a:r>
            <a:r>
              <a:rPr lang="en-US" sz="3000" b="1" u="sng" smtClean="0">
                <a:latin typeface="Times New Roman" pitchFamily="18" charset="0"/>
                <a:cs typeface="Times New Roman" pitchFamily="18" charset="0"/>
              </a:rPr>
              <a:t> 17</a:t>
            </a: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3000" smtClean="0">
                <a:latin typeface="Times New Roman" pitchFamily="18" charset="0"/>
                <a:cs typeface="Times New Roman" pitchFamily="18" charset="0"/>
              </a:rPr>
              <a:t>Ніхто не зобов'язаний доводити свою невинуватість у вчиненні кримінального правопорушення і </a:t>
            </a:r>
            <a:r>
              <a:rPr lang="ru-RU" sz="3000" b="1" i="1" smtClean="0">
                <a:latin typeface="Times New Roman" pitchFamily="18" charset="0"/>
                <a:cs typeface="Times New Roman" pitchFamily="18" charset="0"/>
              </a:rPr>
              <a:t>має бути виправданим, якщо сторона обвинувачення не доведе винуватість особи поза розумним сумнівом</a:t>
            </a:r>
            <a:r>
              <a:rPr lang="en-US" sz="3000" b="1" i="1" smtClean="0">
                <a:latin typeface="Times New Roman" pitchFamily="18" charset="0"/>
                <a:cs typeface="Times New Roman" pitchFamily="18" charset="0"/>
              </a:rPr>
              <a:t>”.</a:t>
            </a:r>
            <a:endParaRPr lang="en-US" sz="3000" b="1" i="1" u="sng" smtClean="0">
              <a:latin typeface="Times New Roman" pitchFamily="18" charset="0"/>
              <a:cs typeface="Times New Roman" pitchFamily="18" charset="0"/>
            </a:endParaRPr>
          </a:p>
          <a:p>
            <a:pPr marL="365125" indent="-255588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uk-UA" sz="3000" b="1" u="sng" smtClean="0">
                <a:latin typeface="Times New Roman" pitchFamily="18" charset="0"/>
                <a:cs typeface="Times New Roman" pitchFamily="18" charset="0"/>
              </a:rPr>
              <a:t>Ч. 4 статті</a:t>
            </a:r>
            <a:r>
              <a:rPr lang="en-US" sz="3000" b="1" u="sng" smtClean="0">
                <a:latin typeface="Times New Roman" pitchFamily="18" charset="0"/>
                <a:cs typeface="Times New Roman" pitchFamily="18" charset="0"/>
              </a:rPr>
              <a:t> 17</a:t>
            </a: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3000" smtClean="0">
                <a:latin typeface="Times New Roman" pitchFamily="18" charset="0"/>
                <a:cs typeface="Times New Roman" pitchFamily="18" charset="0"/>
              </a:rPr>
              <a:t>Усі сумніви щодо доведеності вини особи тлумачаться на користь такої особи</a:t>
            </a:r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marL="365125" indent="-255588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uk-UA" sz="3000" b="1" u="sng" smtClean="0">
                <a:latin typeface="Times New Roman" pitchFamily="18" charset="0"/>
                <a:cs typeface="Times New Roman" pitchFamily="18" charset="0"/>
              </a:rPr>
              <a:t>Ч. 1 статті</a:t>
            </a:r>
            <a:r>
              <a:rPr lang="en-US" sz="3000" b="1" u="sng" smtClean="0">
                <a:latin typeface="Times New Roman" pitchFamily="18" charset="0"/>
                <a:cs typeface="Times New Roman" pitchFamily="18" charset="0"/>
              </a:rPr>
              <a:t> 94</a:t>
            </a:r>
            <a:r>
              <a:rPr lang="uk-UA" sz="3000" b="1" u="sng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3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smtClean="0">
                <a:latin typeface="Times New Roman" pitchFamily="18" charset="0"/>
                <a:cs typeface="Times New Roman" pitchFamily="18" charset="0"/>
              </a:rPr>
              <a:t>Суд оцінює докази, базуючись на внутрішньому переконанні</a:t>
            </a:r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3000" smtClean="0">
              <a:latin typeface="Times New Roman" pitchFamily="18" charset="0"/>
              <a:cs typeface="Times New Roman" pitchFamily="18" charset="0"/>
            </a:endParaRPr>
          </a:p>
          <a:p>
            <a:pPr marL="365125" indent="-255588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en-US" sz="3000" u="sng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10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260649"/>
            <a:ext cx="8568953" cy="1512167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uk-UA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Свобода </a:t>
            </a:r>
            <a:r>
              <a:rPr lang="uk-UA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від </a:t>
            </a:r>
            <a:r>
              <a:rPr lang="uk-UA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самовикриття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997532E5-0C87-474C-A374-4DC18031C7F8}" type="slidenum">
              <a:rPr lang="en-US" smtClean="0">
                <a:solidFill>
                  <a:srgbClr val="FEFEFE"/>
                </a:solidFill>
                <a:cs typeface="Arial" pitchFamily="34" charset="0"/>
              </a:rPr>
              <a:pPr eaLnBrk="1" hangingPunct="1"/>
              <a:t>17</a:t>
            </a:fld>
            <a:endParaRPr lang="en-US" smtClean="0">
              <a:solidFill>
                <a:srgbClr val="FEFEFE"/>
              </a:solidFill>
              <a:cs typeface="Arial" pitchFamily="34" charset="0"/>
            </a:endParaRPr>
          </a:p>
        </p:txBody>
      </p:sp>
      <p:sp>
        <p:nvSpPr>
          <p:cNvPr id="15362" name="Content Placeholder 1"/>
          <p:cNvSpPr>
            <a:spLocks noGrp="1"/>
          </p:cNvSpPr>
          <p:nvPr>
            <p:ph sz="quarter" idx="1"/>
          </p:nvPr>
        </p:nvSpPr>
        <p:spPr>
          <a:xfrm>
            <a:off x="251520" y="1844824"/>
            <a:ext cx="8712968" cy="4752528"/>
          </a:xfrm>
        </p:spPr>
        <p:txBody>
          <a:bodyPr>
            <a:noAutofit/>
          </a:bodyPr>
          <a:lstStyle/>
          <a:p>
            <a:pPr marL="109537" indent="0">
              <a:buNone/>
              <a:defRPr/>
            </a:pPr>
            <a:endParaRPr lang="uk-UA" sz="1400" smtClean="0">
              <a:latin typeface="Times New Roman" pitchFamily="18" charset="0"/>
              <a:cs typeface="Times New Roman" pitchFamily="18" charset="0"/>
            </a:endParaRPr>
          </a:p>
          <a:p>
            <a:pPr marL="566737" indent="-457200">
              <a:defRPr/>
            </a:pPr>
            <a:r>
              <a:rPr lang="uk-UA" sz="3600" smtClean="0">
                <a:latin typeface="Times New Roman" pitchFamily="18" charset="0"/>
                <a:cs typeface="Times New Roman" pitchFamily="18" charset="0"/>
              </a:rPr>
              <a:t>Цей принцип тісно пов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3600" smtClean="0">
                <a:latin typeface="Times New Roman" pitchFamily="18" charset="0"/>
                <a:cs typeface="Times New Roman" pitchFamily="18" charset="0"/>
              </a:rPr>
              <a:t>язаний з принципом презумпції невинуватості.</a:t>
            </a:r>
          </a:p>
          <a:p>
            <a:pPr marL="566737" indent="-457200">
              <a:defRPr/>
            </a:pPr>
            <a:r>
              <a:rPr lang="uk-UA" sz="3600" smtClean="0">
                <a:latin typeface="Times New Roman" pitchFamily="18" charset="0"/>
                <a:cs typeface="Times New Roman" pitchFamily="18" charset="0"/>
              </a:rPr>
              <a:t>Рішення ЄСПЛ:</a:t>
            </a:r>
          </a:p>
          <a:p>
            <a:pPr marL="566737" indent="-457200">
              <a:defRPr/>
            </a:pPr>
            <a:r>
              <a:rPr lang="uk-UA" sz="3600" smtClean="0">
                <a:latin typeface="Times New Roman" pitchFamily="18" charset="0"/>
                <a:cs typeface="Times New Roman" pitchFamily="18" charset="0"/>
              </a:rPr>
              <a:t>Яременко проти України;</a:t>
            </a:r>
          </a:p>
          <a:p>
            <a:pPr marL="566737" indent="-457200">
              <a:defRPr/>
            </a:pPr>
            <a:r>
              <a:rPr lang="uk-UA" sz="3600" smtClean="0">
                <a:latin typeface="Times New Roman" pitchFamily="18" charset="0"/>
                <a:cs typeface="Times New Roman" pitchFamily="18" charset="0"/>
              </a:rPr>
              <a:t>Шабельник проти України;</a:t>
            </a:r>
          </a:p>
          <a:p>
            <a:pPr marL="566737" indent="-457200">
              <a:defRPr/>
            </a:pPr>
            <a:r>
              <a:rPr lang="uk-UA" sz="3600" smtClean="0">
                <a:latin typeface="Times New Roman" pitchFamily="18" charset="0"/>
                <a:cs typeface="Times New Roman" pitchFamily="18" charset="0"/>
              </a:rPr>
              <a:t>Шагін проти України та низка інших.</a:t>
            </a:r>
            <a:endParaRPr lang="en-US" sz="360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49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88640"/>
            <a:ext cx="8640960" cy="1440160"/>
          </a:xfrm>
        </p:spPr>
        <p:txBody>
          <a:bodyPr>
            <a:noAutofit/>
          </a:bodyPr>
          <a:lstStyle/>
          <a:p>
            <a:pPr algn="ctr"/>
            <a:r>
              <a:rPr lang="uk-UA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Справа «Шабельник проти України»</a:t>
            </a:r>
            <a:endParaRPr lang="uk-UA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8640961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600" b="1" smtClean="0"/>
              <a:t>П. 59. </a:t>
            </a:r>
            <a:r>
              <a:rPr lang="uk-UA" sz="3600" smtClean="0"/>
              <a:t>Заявник</a:t>
            </a:r>
            <a:r>
              <a:rPr lang="uk-UA" sz="3600"/>
              <a:t>, якого попередили про кримінальну відповідальність за відмову давати </a:t>
            </a:r>
            <a:r>
              <a:rPr lang="uk-UA" sz="3600" smtClean="0"/>
              <a:t>показання  </a:t>
            </a:r>
            <a:r>
              <a:rPr lang="uk-UA" sz="3600"/>
              <a:t>й одночасно поінформували про право не свідчити проти себе</a:t>
            </a:r>
            <a:r>
              <a:rPr lang="uk-UA" sz="3600" b="1"/>
              <a:t>,</a:t>
            </a:r>
            <a:r>
              <a:rPr lang="uk-UA" sz="3600"/>
              <a:t> міг, як він стверджує, справді розгубитися, не розуміючи наслідків відмови давати показання, особливо за відсутності допомоги захисника під час допиту.</a:t>
            </a:r>
            <a:endParaRPr lang="uk-UA" sz="3600" b="1"/>
          </a:p>
        </p:txBody>
      </p:sp>
    </p:spTree>
    <p:extLst>
      <p:ext uri="{BB962C8B-B14F-4D97-AF65-F5344CB8AC3E}">
        <p14:creationId xmlns:p14="http://schemas.microsoft.com/office/powerpoint/2010/main" val="417457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62056" cy="1426170"/>
          </a:xfrm>
        </p:spPr>
        <p:txBody>
          <a:bodyPr>
            <a:noAutofit/>
          </a:bodyPr>
          <a:lstStyle/>
          <a:p>
            <a:pPr algn="ctr"/>
            <a:r>
              <a:rPr lang="uk-UA" sz="4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Отже, за КПК 2012 року у доказуванні:</a:t>
            </a:r>
            <a:endParaRPr lang="uk-UA" sz="4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700808"/>
            <a:ext cx="8496944" cy="4318992"/>
          </a:xfrm>
        </p:spPr>
        <p:txBody>
          <a:bodyPr>
            <a:noAutofit/>
          </a:bodyPr>
          <a:lstStyle/>
          <a:p>
            <a:r>
              <a:rPr lang="uk-UA" sz="3600"/>
              <a:t>о</a:t>
            </a:r>
            <a:r>
              <a:rPr lang="uk-UA" sz="3600" smtClean="0"/>
              <a:t>сновні принципи – це верховенство права, змагальність, </a:t>
            </a:r>
            <a:r>
              <a:rPr lang="uk-UA" sz="3600"/>
              <a:t>рівність </a:t>
            </a:r>
            <a:r>
              <a:rPr lang="uk-UA" sz="3600" smtClean="0"/>
              <a:t>сторін, безпосередність отримання  доказів, презумпція невинуватості, </a:t>
            </a:r>
            <a:r>
              <a:rPr lang="uk-UA" sz="3600" smtClean="0"/>
              <a:t>право на захист, свобода </a:t>
            </a:r>
            <a:r>
              <a:rPr lang="uk-UA" sz="3600"/>
              <a:t>від </a:t>
            </a:r>
            <a:r>
              <a:rPr lang="uk-UA" sz="3600" smtClean="0"/>
              <a:t>самовикриття.</a:t>
            </a:r>
          </a:p>
          <a:p>
            <a:r>
              <a:rPr lang="uk-UA" sz="3600" smtClean="0"/>
              <a:t>На суд не покладається обов</a:t>
            </a:r>
            <a:r>
              <a:rPr lang="en-US" sz="3600" smtClean="0"/>
              <a:t>’</a:t>
            </a:r>
            <a:r>
              <a:rPr lang="uk-UA" sz="3600" smtClean="0"/>
              <a:t>язок встановлення об</a:t>
            </a:r>
            <a:r>
              <a:rPr lang="en-US" sz="3600" smtClean="0"/>
              <a:t>’</a:t>
            </a:r>
            <a:r>
              <a:rPr lang="uk-UA" sz="3600" smtClean="0"/>
              <a:t>єктивної істини. </a:t>
            </a:r>
            <a:endParaRPr lang="uk-UA" sz="3600"/>
          </a:p>
        </p:txBody>
      </p:sp>
    </p:spTree>
    <p:extLst>
      <p:ext uri="{BB962C8B-B14F-4D97-AF65-F5344CB8AC3E}">
        <p14:creationId xmlns:p14="http://schemas.microsoft.com/office/powerpoint/2010/main" val="395342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210146"/>
          </a:xfrm>
        </p:spPr>
        <p:txBody>
          <a:bodyPr>
            <a:normAutofit/>
          </a:bodyPr>
          <a:lstStyle/>
          <a:p>
            <a:r>
              <a:rPr lang="uk-UA" sz="6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Навчальні цілі:</a:t>
            </a:r>
            <a:endParaRPr lang="uk-UA" sz="60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3568" y="1484784"/>
            <a:ext cx="8003232" cy="4535016"/>
          </a:xfrm>
        </p:spPr>
        <p:txBody>
          <a:bodyPr>
            <a:normAutofit lnSpcReduction="1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uk-UA" sz="1000" smtClean="0">
              <a:latin typeface="Times New Roman" pitchFamily="18" charset="0"/>
              <a:cs typeface="Times New Roman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uk-UA" sz="4000" smtClean="0">
                <a:latin typeface="Times New Roman" pitchFamily="18" charset="0"/>
                <a:cs typeface="Times New Roman" pitchFamily="18" charset="0"/>
              </a:rPr>
              <a:t>Ознайомившись з цим модулем, суддя повинен зрозуміти свою роль у кримінальному провадженні - бути </a:t>
            </a:r>
            <a:r>
              <a:rPr lang="uk-UA" sz="4000">
                <a:latin typeface="Times New Roman" pitchFamily="18" charset="0"/>
                <a:cs typeface="Times New Roman" pitchFamily="18" charset="0"/>
              </a:rPr>
              <a:t>неупередженим арбітром, який вміє дотримуватися принципів, </a:t>
            </a:r>
            <a:r>
              <a:rPr lang="uk-UA" sz="4000" smtClean="0">
                <a:latin typeface="Times New Roman" pitchFamily="18" charset="0"/>
                <a:cs typeface="Times New Roman" pitchFamily="18" charset="0"/>
              </a:rPr>
              <a:t>зазначених у КПК.</a:t>
            </a:r>
            <a:endParaRPr lang="uk-UA" sz="720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95" y="203956"/>
            <a:ext cx="1080120" cy="1096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30623"/>
            <a:ext cx="1653108" cy="1070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473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994122"/>
          </a:xfrm>
        </p:spPr>
        <p:txBody>
          <a:bodyPr>
            <a:normAutofit/>
          </a:bodyPr>
          <a:lstStyle/>
          <a:p>
            <a:pPr algn="ctr"/>
            <a:r>
              <a:rPr lang="uk-UA" sz="4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Основні принципи доказування:</a:t>
            </a:r>
            <a:r>
              <a:rPr lang="uk-UA" sz="4400" b="1" smtClean="0">
                <a:solidFill>
                  <a:srgbClr val="FF0000"/>
                </a:solidFill>
              </a:rPr>
              <a:t> </a:t>
            </a:r>
            <a:endParaRPr lang="uk-UA" sz="4400" b="1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352928" cy="532859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uk-UA" sz="1000" smtClean="0"/>
          </a:p>
          <a:p>
            <a:r>
              <a:rPr lang="uk-UA" sz="3200" smtClean="0"/>
              <a:t>верховенство права;</a:t>
            </a:r>
          </a:p>
          <a:p>
            <a:r>
              <a:rPr lang="uk-UA" sz="3200"/>
              <a:t>з</a:t>
            </a:r>
            <a:r>
              <a:rPr lang="uk-UA" sz="3200" smtClean="0"/>
              <a:t>магальність;</a:t>
            </a:r>
            <a:endParaRPr lang="uk-UA" sz="3200"/>
          </a:p>
          <a:p>
            <a:pPr lvl="0"/>
            <a:r>
              <a:rPr lang="uk-UA" sz="3200" smtClean="0"/>
              <a:t>рівність сторін;</a:t>
            </a:r>
            <a:endParaRPr lang="uk-UA" sz="3200"/>
          </a:p>
          <a:p>
            <a:r>
              <a:rPr lang="uk-UA" sz="3200" smtClean="0"/>
              <a:t>свобода </a:t>
            </a:r>
            <a:r>
              <a:rPr lang="uk-UA" sz="3200"/>
              <a:t>від </a:t>
            </a:r>
            <a:r>
              <a:rPr lang="uk-UA" sz="3200" smtClean="0"/>
              <a:t>самовикриття; </a:t>
            </a:r>
          </a:p>
          <a:p>
            <a:r>
              <a:rPr lang="uk-UA" sz="3200"/>
              <a:t>п</a:t>
            </a:r>
            <a:r>
              <a:rPr lang="uk-UA" sz="3200" smtClean="0"/>
              <a:t>раво на захист;</a:t>
            </a:r>
            <a:endParaRPr lang="uk-UA" sz="3200"/>
          </a:p>
          <a:p>
            <a:pPr lvl="0"/>
            <a:r>
              <a:rPr lang="uk-UA" sz="3200"/>
              <a:t>п</a:t>
            </a:r>
            <a:r>
              <a:rPr lang="uk-UA" sz="3200" smtClean="0"/>
              <a:t>резумпція </a:t>
            </a:r>
            <a:r>
              <a:rPr lang="uk-UA" sz="3200"/>
              <a:t>невинуватості та забезпечення доведеності </a:t>
            </a:r>
            <a:r>
              <a:rPr lang="uk-UA" sz="3200" smtClean="0"/>
              <a:t>вини;</a:t>
            </a:r>
            <a:endParaRPr lang="uk-UA" sz="3200"/>
          </a:p>
          <a:p>
            <a:pPr lvl="0"/>
            <a:r>
              <a:rPr lang="uk-UA" sz="3200" smtClean="0"/>
              <a:t>свобода </a:t>
            </a:r>
            <a:r>
              <a:rPr lang="uk-UA" sz="3200"/>
              <a:t>подання доказів і доведення в суді їх </a:t>
            </a:r>
            <a:r>
              <a:rPr lang="uk-UA" sz="3200" smtClean="0"/>
              <a:t>переконливості;</a:t>
            </a:r>
            <a:endParaRPr lang="uk-UA" sz="3200"/>
          </a:p>
          <a:p>
            <a:pPr lvl="0"/>
            <a:r>
              <a:rPr lang="uk-UA" sz="3200"/>
              <a:t>б</a:t>
            </a:r>
            <a:r>
              <a:rPr lang="uk-UA" sz="3200" smtClean="0"/>
              <a:t>езпосередність </a:t>
            </a:r>
            <a:r>
              <a:rPr lang="uk-UA" sz="3200"/>
              <a:t>дослідження </a:t>
            </a:r>
            <a:r>
              <a:rPr lang="uk-UA" sz="3200" smtClean="0"/>
              <a:t>доказів та ін.</a:t>
            </a:r>
          </a:p>
          <a:p>
            <a:pPr marL="0" lvl="0" indent="0">
              <a:buNone/>
            </a:pPr>
            <a:endParaRPr lang="uk-UA" sz="900" smtClean="0"/>
          </a:p>
          <a:p>
            <a:pPr marL="0" lvl="0" indent="0">
              <a:buNone/>
            </a:pPr>
            <a:r>
              <a:rPr lang="uk-UA" sz="3200" smtClean="0"/>
              <a:t>Ці принципи є невід</a:t>
            </a:r>
            <a:r>
              <a:rPr lang="en-US" sz="3200" smtClean="0"/>
              <a:t>’</a:t>
            </a:r>
            <a:r>
              <a:rPr lang="uk-UA" sz="3200" smtClean="0"/>
              <a:t>ємними складовими права на справедливий судовий розгляд. </a:t>
            </a:r>
            <a:endParaRPr lang="uk-UA" sz="3200"/>
          </a:p>
        </p:txBody>
      </p:sp>
    </p:spTree>
    <p:extLst>
      <p:ext uri="{BB962C8B-B14F-4D97-AF65-F5344CB8AC3E}">
        <p14:creationId xmlns:p14="http://schemas.microsoft.com/office/powerpoint/2010/main" val="248478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250825" y="404813"/>
            <a:ext cx="8066088" cy="6119812"/>
          </a:xfrm>
        </p:spPr>
        <p:txBody>
          <a:bodyPr>
            <a:normAutofit fontScale="77500" lnSpcReduction="20000"/>
          </a:bodyPr>
          <a:lstStyle/>
          <a:p>
            <a:pPr marL="109728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57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 </a:t>
            </a:r>
            <a:r>
              <a:rPr lang="uk-UA" sz="57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справедливий судовий </a:t>
            </a:r>
            <a:r>
              <a:rPr lang="uk-UA" sz="57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розгляд</a:t>
            </a:r>
          </a:p>
          <a:p>
            <a:pPr marL="109728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uk-UA" sz="900">
              <a:solidFill>
                <a:srgbClr val="7030A0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uk-UA" sz="4000" b="1" i="1" smtClean="0"/>
              <a:t>Пунктом </a:t>
            </a:r>
            <a:r>
              <a:rPr lang="uk-UA" sz="4000" b="1" i="1" dirty="0"/>
              <a:t>1 статті 6 Конвенції про захист прав людини і основоположних свобод </a:t>
            </a:r>
            <a:r>
              <a:rPr lang="uk-UA" sz="4000" dirty="0"/>
              <a:t>(1950 р.), яку Україна ратифікувала 17 липня 1997 р., передбачається, що кожен має право на справедливий і публічний  розгляд  його справи  упродовж розумного строку незалежним і безстороннім судом, встановленим законом, який встановить обґрунтованість будь-якого висунутого проти нього кримінального  </a:t>
            </a:r>
            <a:r>
              <a:rPr lang="uk-UA" sz="4000"/>
              <a:t>обвинувачення</a:t>
            </a:r>
            <a:r>
              <a:rPr lang="uk-UA" sz="4000" smtClean="0"/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1163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640960" cy="6336704"/>
          </a:xfrm>
        </p:spPr>
        <p:txBody>
          <a:bodyPr>
            <a:normAutofit fontScale="62500" lnSpcReduction="20000"/>
          </a:bodyPr>
          <a:lstStyle/>
          <a:p>
            <a:pPr marL="301943" lvl="1" indent="0">
              <a:buNone/>
            </a:pPr>
            <a:r>
              <a:rPr lang="ru-RU" sz="8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Поняття доказів</a:t>
            </a:r>
          </a:p>
          <a:p>
            <a:pPr marL="301943" lvl="1" indent="0">
              <a:buNone/>
            </a:pPr>
            <a:endParaRPr lang="ru-RU" sz="1800" b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6400" b="1" smtClean="0"/>
              <a:t>Доказами </a:t>
            </a:r>
            <a:r>
              <a:rPr lang="ru-RU" sz="6400"/>
              <a:t>в кримінальному провадженні є фактичні дані, отримані у </a:t>
            </a:r>
            <a:r>
              <a:rPr lang="ru-RU" sz="6400" b="1"/>
              <a:t>передбаченому цим Кодексом порядку</a:t>
            </a:r>
            <a:r>
              <a:rPr lang="ru-RU" sz="6400"/>
              <a:t>, на підставі яких слідчий, прокурор, слідчий суддя і суд встановлюють наявність чи відсутність фактів та обставин, що мають значення для кримінального провадження та підлягають </a:t>
            </a:r>
            <a:r>
              <a:rPr lang="ru-RU" sz="6400" smtClean="0"/>
              <a:t>доказуванню                  (ч. 1 ст. 84 КПК).</a:t>
            </a:r>
          </a:p>
          <a:p>
            <a:pPr marL="0" indent="0">
              <a:buNone/>
            </a:pPr>
            <a:endParaRPr lang="ru-RU" sz="1800" smtClean="0"/>
          </a:p>
        </p:txBody>
      </p:sp>
    </p:spTree>
    <p:extLst>
      <p:ext uri="{BB962C8B-B14F-4D97-AF65-F5344CB8AC3E}">
        <p14:creationId xmlns:p14="http://schemas.microsoft.com/office/powerpoint/2010/main" val="194015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640960" cy="6336704"/>
          </a:xfrm>
        </p:spPr>
        <p:txBody>
          <a:bodyPr>
            <a:normAutofit/>
          </a:bodyPr>
          <a:lstStyle/>
          <a:p>
            <a:pPr marL="301943" lvl="1" indent="0">
              <a:buNone/>
            </a:pPr>
            <a:r>
              <a:rPr lang="ru-RU" sz="6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Процесуальні джерела доказів</a:t>
            </a:r>
          </a:p>
          <a:p>
            <a:pPr marL="301943" lvl="1" indent="0">
              <a:buNone/>
            </a:pPr>
            <a:endParaRPr lang="ru-RU" sz="1600" b="1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400" b="1" smtClean="0"/>
              <a:t>Процесуальними </a:t>
            </a:r>
            <a:r>
              <a:rPr lang="ru-RU" sz="4400" b="1"/>
              <a:t>джерелами доказів </a:t>
            </a:r>
            <a:r>
              <a:rPr lang="ru-RU" sz="4400"/>
              <a:t>є показання, речові докази, документи, висновки </a:t>
            </a:r>
            <a:r>
              <a:rPr lang="ru-RU" sz="4400" smtClean="0"/>
              <a:t>експертів (ч. 2 ст. 84 КПК).</a:t>
            </a:r>
          </a:p>
          <a:p>
            <a:r>
              <a:rPr lang="ru-RU" sz="4400" smtClean="0"/>
              <a:t>Цей перелік є вичерпним.</a:t>
            </a:r>
            <a:endParaRPr lang="uk-UA" sz="5500"/>
          </a:p>
          <a:p>
            <a:endParaRPr lang="uk-UA" sz="4800"/>
          </a:p>
        </p:txBody>
      </p:sp>
    </p:spTree>
    <p:extLst>
      <p:ext uri="{BB962C8B-B14F-4D97-AF65-F5344CB8AC3E}">
        <p14:creationId xmlns:p14="http://schemas.microsoft.com/office/powerpoint/2010/main" val="287081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7"/>
            <a:ext cx="8208144" cy="10081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mtClean="0"/>
              <a:t> </a:t>
            </a:r>
            <a:r>
              <a:rPr lang="uk-UA" b="1" smtClean="0"/>
              <a:t> </a:t>
            </a:r>
            <a:r>
              <a:rPr lang="uk-UA" sz="4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Стаття 8.</a:t>
            </a:r>
            <a:r>
              <a:rPr lang="uk-UA" sz="4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Верховенство права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700808"/>
            <a:ext cx="8640959" cy="4896544"/>
          </a:xfrm>
        </p:spPr>
        <p:txBody>
          <a:bodyPr rtlCol="0">
            <a:normAutofit lnSpcReduction="10000"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r>
              <a:rPr lang="uk-UA" sz="3300" b="1" i="1" smtClean="0"/>
              <a:t>Сутність </a:t>
            </a:r>
            <a:r>
              <a:rPr lang="uk-UA" sz="3300" b="1" i="1" dirty="0"/>
              <a:t>принципу </a:t>
            </a:r>
            <a:r>
              <a:rPr lang="uk-UA" sz="3300" b="1" i="1"/>
              <a:t>верховенства </a:t>
            </a:r>
            <a:r>
              <a:rPr lang="uk-UA" sz="3300" b="1" i="1" smtClean="0"/>
              <a:t>права: </a:t>
            </a:r>
            <a:r>
              <a:rPr lang="uk-UA" sz="3300" smtClean="0"/>
              <a:t>людина</a:t>
            </a:r>
            <a:r>
              <a:rPr lang="uk-UA" sz="3300" dirty="0"/>
              <a:t>, її права та свободи визнаються найвищими цінностями та визначають зміст і спрямованість </a:t>
            </a:r>
            <a:r>
              <a:rPr lang="uk-UA" sz="3300"/>
              <a:t>діяльності </a:t>
            </a:r>
            <a:r>
              <a:rPr lang="uk-UA" sz="3300" smtClean="0"/>
              <a:t>держави (ч. 1). </a:t>
            </a:r>
            <a:endParaRPr lang="uk-UA" sz="3300" dirty="0" smtClean="0"/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1000" dirty="0"/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uk-UA" sz="3300" b="1" i="1" smtClean="0"/>
              <a:t>Застосування принципу </a:t>
            </a:r>
            <a:r>
              <a:rPr lang="uk-UA" sz="3300" b="1" i="1" dirty="0"/>
              <a:t>верховенства права у </a:t>
            </a:r>
            <a:r>
              <a:rPr lang="uk-UA" sz="3300" b="1" i="1"/>
              <a:t>кримінальному </a:t>
            </a:r>
            <a:r>
              <a:rPr lang="uk-UA" sz="3300" b="1" i="1" smtClean="0"/>
              <a:t>провадженні: </a:t>
            </a:r>
            <a:r>
              <a:rPr lang="uk-UA" sz="3300" smtClean="0"/>
              <a:t>з </a:t>
            </a:r>
            <a:r>
              <a:rPr lang="uk-UA" sz="3300" dirty="0"/>
              <a:t>урахуванням практики Європейського суду з </a:t>
            </a:r>
            <a:r>
              <a:rPr lang="uk-UA" sz="3300"/>
              <a:t>прав </a:t>
            </a:r>
            <a:r>
              <a:rPr lang="uk-UA" sz="3300" smtClean="0"/>
              <a:t>людини (ч. 2). </a:t>
            </a:r>
            <a:endParaRPr lang="ru-RU" sz="3300" dirty="0"/>
          </a:p>
          <a:p>
            <a:pPr marL="400050" lvl="1" indent="0" eaLnBrk="1" fontAlgn="auto" hangingPunct="1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/>
            </a:pPr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214239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338328"/>
            <a:ext cx="8568952" cy="1794528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КПК 2012 року вимагає </a:t>
            </a:r>
            <a:r>
              <a:rPr lang="uk-UA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від </a:t>
            </a:r>
            <a:r>
              <a:rPr lang="uk-UA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суддів </a:t>
            </a:r>
            <a:r>
              <a:rPr lang="uk-UA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 лише читати букву закону, а й розуміти дух закону. 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395536" y="2204864"/>
            <a:ext cx="8496943" cy="39212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uk-UA" sz="1800" smtClean="0"/>
          </a:p>
          <a:p>
            <a:r>
              <a:rPr lang="uk-UA" sz="3600" smtClean="0"/>
              <a:t>Якщо </a:t>
            </a:r>
            <a:r>
              <a:rPr lang="uk-UA" sz="3600"/>
              <a:t>підходити до КПК саме </a:t>
            </a:r>
            <a:r>
              <a:rPr lang="uk-UA" sz="3600" smtClean="0"/>
              <a:t> з </a:t>
            </a:r>
            <a:r>
              <a:rPr lang="uk-UA" sz="3600"/>
              <a:t>позиції букви закону, то в ньому можна знайти багато суперечностей. </a:t>
            </a:r>
            <a:endParaRPr lang="uk-UA" sz="3600" smtClean="0"/>
          </a:p>
          <a:p>
            <a:pPr marL="0" indent="0">
              <a:buNone/>
            </a:pPr>
            <a:endParaRPr lang="uk-UA" sz="1800" smtClean="0"/>
          </a:p>
          <a:p>
            <a:r>
              <a:rPr lang="uk-UA" sz="3600" smtClean="0"/>
              <a:t>Але </a:t>
            </a:r>
            <a:r>
              <a:rPr lang="uk-UA" sz="3600"/>
              <a:t>тлумачити новий КПК </a:t>
            </a:r>
            <a:r>
              <a:rPr lang="uk-UA" sz="3600" smtClean="0"/>
              <a:t>треба, виходячи із загальних засад кримінального провадження та </a:t>
            </a:r>
            <a:r>
              <a:rPr lang="uk-UA" sz="3600"/>
              <a:t>з погляду </a:t>
            </a:r>
            <a:r>
              <a:rPr lang="uk-UA" sz="3600" smtClean="0"/>
              <a:t>на принцип верховенства </a:t>
            </a:r>
            <a:r>
              <a:rPr lang="uk-UA" sz="3600"/>
              <a:t>права.</a:t>
            </a:r>
          </a:p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785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8568630" cy="1368152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ru-RU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Змагальність  сторін</a:t>
            </a:r>
            <a:r>
              <a:rPr lang="ru-RU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(стаття 22 КПК)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Объект 2"/>
          <p:cNvSpPr>
            <a:spLocks noGrp="1"/>
          </p:cNvSpPr>
          <p:nvPr>
            <p:ph sz="quarter" idx="1"/>
          </p:nvPr>
        </p:nvSpPr>
        <p:spPr>
          <a:xfrm>
            <a:off x="179512" y="1628800"/>
            <a:ext cx="8784976" cy="5112568"/>
          </a:xfrm>
        </p:spPr>
        <p:txBody>
          <a:bodyPr>
            <a:noAutofit/>
          </a:bodyPr>
          <a:lstStyle/>
          <a:p>
            <a:pPr marL="0" indent="0" eaLnBrk="1" hangingPunct="1">
              <a:buFont typeface="Arial" charset="0"/>
              <a:buNone/>
            </a:pPr>
            <a:r>
              <a:rPr lang="ru-RU" sz="2500" b="1" smtClean="0"/>
              <a:t>1.</a:t>
            </a:r>
            <a:r>
              <a:rPr lang="ru-RU" sz="2500" smtClean="0"/>
              <a:t> Кримінальне провадження здійснюється на основі </a:t>
            </a:r>
            <a:r>
              <a:rPr lang="ru-RU" sz="2500" b="1" smtClean="0"/>
              <a:t>змагальності,</a:t>
            </a:r>
            <a:r>
              <a:rPr lang="ru-RU" sz="2500" smtClean="0"/>
              <a:t> що передбачає самостійне обстоювання стороною обвинувачення і стороною захисту  їхніх правових позицій, прав, свобод і законних інтересів засобами, передбаченими цим Кодексом.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z="2500" b="1" smtClean="0"/>
              <a:t>2. </a:t>
            </a:r>
            <a:r>
              <a:rPr lang="ru-RU" sz="2500" smtClean="0"/>
              <a:t>Сторони кримінального провадження мають </a:t>
            </a:r>
            <a:r>
              <a:rPr lang="ru-RU" sz="2500" b="1" smtClean="0"/>
              <a:t>рівні права </a:t>
            </a:r>
            <a:r>
              <a:rPr lang="ru-RU" sz="2500" smtClean="0"/>
              <a:t>на збирання та подання до суду … доказів, клопотань, скарг, а також на реалізацію інших процесуальних прав, передбачених цим Кодексом.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z="2500" b="1" smtClean="0"/>
              <a:t>6. </a:t>
            </a:r>
            <a:r>
              <a:rPr lang="ru-RU" sz="2500" b="1" i="1" smtClean="0"/>
              <a:t>Суд, зберігаючи об’єктивність та неупередженість, створює необхідні умови для реалізації сторонами їхніх процесуальних прав та виконання процесуальних обов’язків.</a:t>
            </a:r>
          </a:p>
        </p:txBody>
      </p:sp>
    </p:spTree>
    <p:extLst>
      <p:ext uri="{BB962C8B-B14F-4D97-AF65-F5344CB8AC3E}">
        <p14:creationId xmlns:p14="http://schemas.microsoft.com/office/powerpoint/2010/main" val="124932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882</TotalTime>
  <Words>962</Words>
  <Application>Microsoft Office PowerPoint</Application>
  <PresentationFormat>Экран (4:3)</PresentationFormat>
  <Paragraphs>81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Справедливость</vt:lpstr>
      <vt:lpstr>     Основні принципи доказування у змагальній системі    Шаповалова О.А., суддя Верховного Суду України у відставці, викладач НШСУ, к.ю.н.  </vt:lpstr>
      <vt:lpstr>       Навчальні цілі:</vt:lpstr>
      <vt:lpstr>Основні принципи доказування: </vt:lpstr>
      <vt:lpstr>Презентация PowerPoint</vt:lpstr>
      <vt:lpstr>Презентация PowerPoint</vt:lpstr>
      <vt:lpstr>Презентация PowerPoint</vt:lpstr>
      <vt:lpstr>  Стаття 8.  Верховенство права</vt:lpstr>
      <vt:lpstr>КПК 2012 року вимагає від суддів не лише читати букву закону, а й розуміти дух закону. </vt:lpstr>
      <vt:lpstr>Змагальність  сторін (стаття 22 КПК)</vt:lpstr>
      <vt:lpstr>Презентация PowerPoint</vt:lpstr>
      <vt:lpstr>Презентация PowerPoint</vt:lpstr>
      <vt:lpstr>Презентация PowerPoint</vt:lpstr>
      <vt:lpstr>Збирання доказів чітко регламентоване у КПК (ст. 93 КПК)</vt:lpstr>
      <vt:lpstr>Безпосередність отримання доказів</vt:lpstr>
      <vt:lpstr>Презентация PowerPoint</vt:lpstr>
      <vt:lpstr>Презумпція невинуватості та забезпечення доведеності вини</vt:lpstr>
      <vt:lpstr>Свобода від самовикриття</vt:lpstr>
      <vt:lpstr>Справа «Шабельник проти України»</vt:lpstr>
      <vt:lpstr>Отже, за КПК 2012 року у доказуванні: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Докази і доказування у кримінальному провадженні</dc:title>
  <cp:lastModifiedBy>ZACON</cp:lastModifiedBy>
  <cp:revision>58</cp:revision>
  <dcterms:modified xsi:type="dcterms:W3CDTF">2015-05-26T08:54:38Z</dcterms:modified>
</cp:coreProperties>
</file>